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7" r:id="rId2"/>
    <p:sldId id="302" r:id="rId3"/>
    <p:sldId id="277" r:id="rId4"/>
    <p:sldId id="303" r:id="rId5"/>
    <p:sldId id="278" r:id="rId6"/>
    <p:sldId id="279" r:id="rId7"/>
    <p:sldId id="280" r:id="rId8"/>
    <p:sldId id="289" r:id="rId9"/>
    <p:sldId id="286" r:id="rId10"/>
    <p:sldId id="305" r:id="rId11"/>
    <p:sldId id="288" r:id="rId12"/>
    <p:sldId id="287" r:id="rId13"/>
    <p:sldId id="281" r:id="rId14"/>
    <p:sldId id="300" r:id="rId15"/>
    <p:sldId id="301" r:id="rId16"/>
    <p:sldId id="261" r:id="rId17"/>
    <p:sldId id="304" r:id="rId18"/>
    <p:sldId id="282" r:id="rId19"/>
    <p:sldId id="274" r:id="rId20"/>
  </p:sldIdLst>
  <p:sldSz cx="9144000" cy="6858000" type="screen4x3"/>
  <p:notesSz cx="6977063" cy="111156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3394" cy="555784"/>
          </a:xfrm>
          <a:prstGeom prst="rect">
            <a:avLst/>
          </a:prstGeom>
        </p:spPr>
        <p:txBody>
          <a:bodyPr vert="horz" lIns="103382" tIns="51691" rIns="103382" bIns="51691" rtlCol="0"/>
          <a:lstStyle>
            <a:lvl1pPr algn="l">
              <a:defRPr sz="14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52054" y="0"/>
            <a:ext cx="3023394" cy="555784"/>
          </a:xfrm>
          <a:prstGeom prst="rect">
            <a:avLst/>
          </a:prstGeom>
        </p:spPr>
        <p:txBody>
          <a:bodyPr vert="horz" lIns="103382" tIns="51691" rIns="103382" bIns="51691" rtlCol="0"/>
          <a:lstStyle>
            <a:lvl1pPr algn="r">
              <a:defRPr sz="1400"/>
            </a:lvl1pPr>
          </a:lstStyle>
          <a:p>
            <a:fld id="{95CE5EA9-F622-4DFD-A352-386431893996}" type="datetimeFigureOut">
              <a:rPr lang="es-CL" smtClean="0"/>
              <a:t>13/04/2015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833438"/>
            <a:ext cx="5556250" cy="4168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382" tIns="51691" rIns="103382" bIns="5169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7707" y="5279945"/>
            <a:ext cx="5581650" cy="5002054"/>
          </a:xfrm>
          <a:prstGeom prst="rect">
            <a:avLst/>
          </a:prstGeom>
        </p:spPr>
        <p:txBody>
          <a:bodyPr vert="horz" lIns="103382" tIns="51691" rIns="103382" bIns="5169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10557962"/>
            <a:ext cx="3023394" cy="555784"/>
          </a:xfrm>
          <a:prstGeom prst="rect">
            <a:avLst/>
          </a:prstGeom>
        </p:spPr>
        <p:txBody>
          <a:bodyPr vert="horz" lIns="103382" tIns="51691" rIns="103382" bIns="51691" rtlCol="0" anchor="b"/>
          <a:lstStyle>
            <a:lvl1pPr algn="l">
              <a:defRPr sz="14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52054" y="10557962"/>
            <a:ext cx="3023394" cy="555784"/>
          </a:xfrm>
          <a:prstGeom prst="rect">
            <a:avLst/>
          </a:prstGeom>
        </p:spPr>
        <p:txBody>
          <a:bodyPr vert="horz" lIns="103382" tIns="51691" rIns="103382" bIns="51691" rtlCol="0" anchor="b"/>
          <a:lstStyle>
            <a:lvl1pPr algn="r">
              <a:defRPr sz="1400"/>
            </a:lvl1pPr>
          </a:lstStyle>
          <a:p>
            <a:fld id="{71D8429D-0E05-4BDD-BDAD-A82849F49F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126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BD21C86-7E01-47FE-902A-39C0AA36747A}" type="datetimeFigureOut">
              <a:rPr lang="es-CL" smtClean="0"/>
              <a:pPr/>
              <a:t>13/04/2015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CF49588-ED45-4E90-AF0A-8641ADB13DE0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ater\MATERIAL 2009\infraestructura\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89" y="0"/>
            <a:ext cx="9114111" cy="683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090634" y="548681"/>
            <a:ext cx="679373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Fundación Educacional </a:t>
            </a:r>
            <a:endParaRPr lang="es-CL" sz="4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s-CL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Mater Dei</a:t>
            </a:r>
            <a:endParaRPr lang="es-CL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3034217"/>
            <a:ext cx="54726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C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Cuenta pública.</a:t>
            </a:r>
            <a:br>
              <a:rPr lang="es-C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s-C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Gestión </a:t>
            </a:r>
            <a:r>
              <a:rPr lang="es-C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marzo 2014</a:t>
            </a:r>
            <a:r>
              <a:rPr lang="es-C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s-C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s-C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marzo 2015.</a:t>
            </a:r>
            <a:endParaRPr lang="es-CL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8681"/>
            <a:ext cx="1952625" cy="23431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28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74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229600" cy="77809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rgbClr val="0000FF"/>
                </a:solidFill>
              </a:rPr>
              <a:t>NUEVA INFRAESTRUCTURA </a:t>
            </a:r>
            <a:endParaRPr lang="es-ES" sz="4000" dirty="0">
              <a:solidFill>
                <a:srgbClr val="0000FF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8398" y="260648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741152"/>
            <a:ext cx="4499992" cy="2992670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9992" y="1147530"/>
            <a:ext cx="4464496" cy="2969064"/>
          </a:xfrm>
          <a:prstGeom prst="rect">
            <a:avLst/>
          </a:prstGeom>
        </p:spPr>
      </p:pic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54476"/>
            <a:ext cx="4400341" cy="2143157"/>
          </a:xfr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92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endParaRPr lang="es-ES" sz="2000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>
              <a:buNone/>
            </a:pPr>
            <a:r>
              <a:rPr lang="es-ES" sz="2000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</a:t>
            </a: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12 de  abril con una santa misa y una emotiva ceremonia se inauguró la casa de encuentros Mater Dei, ésta se encuentra ubicada camino a seis lagunas a 1 km del aeródromo Tte. Vidal</a:t>
            </a:r>
            <a:endParaRPr lang="es-ES" sz="2000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9991" y="3741152"/>
            <a:ext cx="4499991" cy="299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79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dirty="0" smtClean="0">
                <a:solidFill>
                  <a:srgbClr val="0000FF"/>
                </a:solidFill>
              </a:rPr>
              <a:t>BENEFICIOS ENTREGADOS</a:t>
            </a:r>
            <a:br>
              <a:rPr lang="es-ES" sz="4000" dirty="0" smtClean="0">
                <a:solidFill>
                  <a:srgbClr val="0000FF"/>
                </a:solidFill>
              </a:rPr>
            </a:br>
            <a:r>
              <a:rPr lang="es-ES" sz="4000" dirty="0" smtClean="0">
                <a:solidFill>
                  <a:srgbClr val="0000FF"/>
                </a:solidFill>
              </a:rPr>
              <a:t>A LOS ESTUDIANTES </a:t>
            </a:r>
            <a:endParaRPr lang="es-ES" sz="4000" dirty="0">
              <a:solidFill>
                <a:srgbClr val="0000FF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060575"/>
            <a:ext cx="8229600" cy="4525963"/>
          </a:xfr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es-ES" sz="2000" b="1" cap="all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sz="2000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ESTUDIANTES vulnerables  			 :    149</a:t>
            </a:r>
          </a:p>
          <a:p>
            <a:r>
              <a:rPr lang="es-ES" sz="2000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ESTUDIANTES BECADOS F.C.			 :      93</a:t>
            </a:r>
          </a:p>
          <a:p>
            <a:r>
              <a:rPr lang="es-ES" sz="2000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ESTUDIANTES BENEFICIARIOS PAE		 :    240</a:t>
            </a:r>
          </a:p>
          <a:p>
            <a:r>
              <a:rPr lang="es-ES" sz="2000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ESTUDIANTES ATENDIDOS EN ENFERMERÍA	 : 3.433</a:t>
            </a:r>
          </a:p>
          <a:p>
            <a:r>
              <a:rPr lang="es-ES" sz="2000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ESTUDIANTES RECIBIERON SET útiles JUNAEB :    271</a:t>
            </a:r>
          </a:p>
          <a:p>
            <a:r>
              <a:rPr lang="es-ES" sz="2000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Estudiantes prioritarios			 :    289</a:t>
            </a:r>
          </a:p>
          <a:p>
            <a:r>
              <a:rPr lang="es-ES" sz="2000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endParaRPr lang="es-ES" sz="2000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493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4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>
                <a:solidFill>
                  <a:srgbClr val="0000FF"/>
                </a:solidFill>
              </a:rPr>
              <a:t>INDICADORES DE EFICIENCIA INTERNA</a:t>
            </a:r>
            <a:endParaRPr lang="es-ES" sz="4000" dirty="0">
              <a:solidFill>
                <a:srgbClr val="0000FF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060575"/>
            <a:ext cx="8229600" cy="4525963"/>
          </a:xfr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Indicadores           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   2014            	 2015</a:t>
            </a:r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Matrícula 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INCIAL	1063 		  1114</a:t>
            </a:r>
          </a:p>
          <a:p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Matrícula 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FINAL</a:t>
            </a:r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1100 </a:t>
            </a:r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	</a:t>
            </a: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Aprobación                  93%</a:t>
            </a: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Reprobados                7%</a:t>
            </a: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Retirados		  ----</a:t>
            </a:r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764704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707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200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s-CL" sz="4000" dirty="0" smtClean="0">
                <a:solidFill>
                  <a:srgbClr val="0000FF"/>
                </a:solidFill>
              </a:rPr>
              <a:t/>
            </a:r>
            <a:br>
              <a:rPr lang="es-CL" sz="4000" dirty="0" smtClean="0">
                <a:solidFill>
                  <a:srgbClr val="0000FF"/>
                </a:solidFill>
              </a:rPr>
            </a:br>
            <a:r>
              <a:rPr lang="es-CL" sz="4000" dirty="0" smtClean="0">
                <a:solidFill>
                  <a:srgbClr val="0000FF"/>
                </a:solidFill>
              </a:rPr>
              <a:t>REDES </a:t>
            </a:r>
            <a:r>
              <a:rPr lang="es-CL" sz="4000" dirty="0">
                <a:solidFill>
                  <a:srgbClr val="0000FF"/>
                </a:solidFill>
              </a:rPr>
              <a:t>DE </a:t>
            </a:r>
            <a:r>
              <a:rPr lang="es-CL" sz="4000" dirty="0" smtClean="0">
                <a:solidFill>
                  <a:srgbClr val="0000FF"/>
                </a:solidFill>
              </a:rPr>
              <a:t>APOYO</a:t>
            </a:r>
            <a:endParaRPr lang="es-CL" sz="4000" dirty="0">
              <a:solidFill>
                <a:srgbClr val="0000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634783"/>
            <a:ext cx="9144000" cy="5976664"/>
          </a:xfrm>
        </p:spPr>
        <p:txBody>
          <a:bodyPr numCol="2">
            <a:noAutofit/>
          </a:bodyPr>
          <a:lstStyle/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1,-Congregación Siervas de María Dolorosa</a:t>
            </a:r>
            <a:endParaRPr lang="es-CL" sz="1400" b="1" dirty="0" smtClean="0">
              <a:solidFill>
                <a:srgbClr val="000099"/>
              </a:solidFill>
              <a:latin typeface="Tahoma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2-Delegación </a:t>
            </a:r>
            <a:r>
              <a:rPr lang="es-MX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Congregación Siervas de María </a:t>
            </a: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Dolorosa en Chile</a:t>
            </a:r>
            <a:endParaRPr lang="es-CL" sz="1400" b="1" dirty="0">
              <a:solidFill>
                <a:srgbClr val="000099"/>
              </a:solidFill>
              <a:latin typeface="Tahoma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3</a:t>
            </a: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.-Vicariato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Apostólico de </a:t>
            </a: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Aysén.</a:t>
            </a:r>
          </a:p>
          <a:p>
            <a:pPr marL="182880" indent="0">
              <a:lnSpc>
                <a:spcPct val="115000"/>
              </a:lnSpc>
              <a:buNone/>
            </a:pPr>
            <a:r>
              <a:rPr lang="es-MX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4.-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Seremi de Educación.</a:t>
            </a:r>
          </a:p>
          <a:p>
            <a:pPr marL="182880" indent="0">
              <a:lnSpc>
                <a:spcPct val="115000"/>
              </a:lnSpc>
              <a:buNone/>
            </a:pP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5</a:t>
            </a: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.- 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Departamento Provincial de Educación</a:t>
            </a: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.</a:t>
            </a:r>
          </a:p>
          <a:p>
            <a:pPr marL="182880" indent="0">
              <a:lnSpc>
                <a:spcPct val="115000"/>
              </a:lnSpc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6.- Superintendencia de Educación</a:t>
            </a:r>
          </a:p>
          <a:p>
            <a:pPr marL="182880" indent="0">
              <a:lnSpc>
                <a:spcPct val="115000"/>
              </a:lnSpc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7.- Intendencia Regional</a:t>
            </a:r>
          </a:p>
          <a:p>
            <a:pPr marL="182880" indent="0">
              <a:lnSpc>
                <a:spcPct val="115000"/>
              </a:lnSpc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8.- Gobernación Provincial</a:t>
            </a:r>
          </a:p>
          <a:p>
            <a:pPr marL="182880" indent="0">
              <a:lnSpc>
                <a:spcPct val="115000"/>
              </a:lnSpc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9.- I. Municipalidad de Coyhaique</a:t>
            </a:r>
            <a:endParaRPr lang="es-CL" sz="1400" b="1" dirty="0" smtClean="0">
              <a:solidFill>
                <a:srgbClr val="000099"/>
              </a:solidFill>
              <a:latin typeface="Tahoma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10.- Consultorio Víctor Domingo Silva</a:t>
            </a:r>
            <a:endParaRPr lang="es-CL" sz="1050" b="1" dirty="0" smtClean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11.- 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O. P. D.  (Oficinas de Protección de Derechos)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274320" lvl="1" indent="0">
              <a:lnSpc>
                <a:spcPct val="115000"/>
              </a:lnSpc>
              <a:buNone/>
            </a:pPr>
            <a:r>
              <a:rPr lang="es-CL" sz="16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SENAME (Servicio Nacional de Menores) </a:t>
            </a:r>
            <a:endParaRPr lang="es-CL" sz="90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274320" lvl="1" indent="0">
              <a:lnSpc>
                <a:spcPct val="115000"/>
              </a:lnSpc>
              <a:buNone/>
            </a:pPr>
            <a:r>
              <a:rPr lang="es-CL" sz="16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SERPAJ (</a:t>
            </a:r>
            <a:r>
              <a:rPr lang="es-CL" sz="1600" b="1" dirty="0">
                <a:solidFill>
                  <a:srgbClr val="000099"/>
                </a:solidFill>
                <a:latin typeface="Calibri"/>
                <a:ea typeface="Times New Roman"/>
                <a:cs typeface="Times New Roman"/>
              </a:rPr>
              <a:t>Servicio de Paz y Justicia</a:t>
            </a:r>
            <a:r>
              <a:rPr lang="es-CL" sz="900" b="1" dirty="0">
                <a:solidFill>
                  <a:srgbClr val="000099"/>
                </a:solidFill>
                <a:latin typeface="Calibri"/>
                <a:ea typeface="Times New Roman"/>
                <a:cs typeface="Times New Roman"/>
              </a:rPr>
              <a:t>)</a:t>
            </a:r>
          </a:p>
          <a:p>
            <a:pPr marL="274320" lvl="1" indent="0">
              <a:lnSpc>
                <a:spcPct val="115000"/>
              </a:lnSpc>
              <a:buNone/>
            </a:pPr>
            <a:r>
              <a:rPr lang="es-CL" sz="16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OPCIÓN (Corporación privada sin fines de lucro con el objetivo de proteger y defender los derechos de niños, </a:t>
            </a:r>
            <a:r>
              <a:rPr lang="es-CL" sz="16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niñas</a:t>
            </a:r>
            <a:r>
              <a:rPr lang="es-CL" sz="900" b="1" dirty="0" smtClean="0">
                <a:solidFill>
                  <a:srgbClr val="000099"/>
                </a:solidFill>
                <a:latin typeface="Calibri"/>
                <a:ea typeface="Times New Roman"/>
                <a:cs typeface="Times New Roman"/>
              </a:rPr>
              <a:t>)</a:t>
            </a:r>
          </a:p>
          <a:p>
            <a:pPr marL="274320" lvl="1" indent="0">
              <a:lnSpc>
                <a:spcPct val="115000"/>
              </a:lnSpc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12.- ONEMI</a:t>
            </a:r>
          </a:p>
          <a:p>
            <a:pPr marL="274320" lvl="1" indent="0">
              <a:lnSpc>
                <a:spcPct val="115000"/>
              </a:lnSpc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13.- Bomberos</a:t>
            </a:r>
          </a:p>
          <a:p>
            <a:pPr marL="274320" lvl="1" indent="0">
              <a:lnSpc>
                <a:spcPct val="115000"/>
              </a:lnSpc>
              <a:buNone/>
            </a:pPr>
            <a:r>
              <a:rPr lang="es-MX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14.- SENDA </a:t>
            </a:r>
            <a:endParaRPr lang="es-CL" sz="1400" b="1" dirty="0">
              <a:solidFill>
                <a:srgbClr val="000099"/>
              </a:solidFill>
              <a:latin typeface="Tahoma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15.- 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Servicio de Salud </a:t>
            </a: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Aysén.</a:t>
            </a: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16.-  Universidad Austral</a:t>
            </a: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17.- Teletón </a:t>
            </a: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18.-  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SEREMI del Medio Ambiente.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19.-  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Hospital Regional.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20.-  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Carabineros de Chile.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21.-  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Policía de Investigaciones de Chile.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22.-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Consejo de Cultura y las Artes.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23.-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I.N.D.  Instituto Nacional de Deportes y Recreación.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24.-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Biblioteca Pública.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25.-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JUNAEB  Junta Nacional de Auxilio Escolar y Becas.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26.-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Caja de Compensación Los Andes.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27.-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Mutual de Seguridad. 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CL" sz="1400" b="1" dirty="0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28.-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Consejo Municipal de Deportes.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18288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CL" sz="1400" b="1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29</a:t>
            </a:r>
            <a:r>
              <a:rPr lang="es-CL" sz="1400" b="1" smtClean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.- </a:t>
            </a:r>
            <a:r>
              <a:rPr lang="es-CL" sz="1400" b="1" dirty="0">
                <a:solidFill>
                  <a:srgbClr val="000099"/>
                </a:solidFill>
                <a:latin typeface="Tahoma"/>
                <a:ea typeface="Times New Roman"/>
                <a:cs typeface="Times New Roman"/>
              </a:rPr>
              <a:t>INJUV</a:t>
            </a:r>
            <a:endParaRPr lang="es-CL" sz="1050" b="1" dirty="0">
              <a:solidFill>
                <a:srgbClr val="000099"/>
              </a:solidFill>
              <a:latin typeface="Calibri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s-MX" sz="1400" b="1" dirty="0" smtClean="0">
                <a:solidFill>
                  <a:srgbClr val="000099"/>
                </a:solidFill>
              </a:rPr>
              <a:t> APADRINAMOS  A  ESCUELA RURAL DE ARROYO EL GATO</a:t>
            </a:r>
            <a:endParaRPr lang="es-CL" sz="1400" b="1" dirty="0">
              <a:solidFill>
                <a:srgbClr val="000099"/>
              </a:solidFill>
            </a:endParaRPr>
          </a:p>
        </p:txBody>
      </p:sp>
      <p:cxnSp>
        <p:nvCxnSpPr>
          <p:cNvPr id="5" name="4 Conector recto"/>
          <p:cNvCxnSpPr>
            <a:stCxn id="3" idx="0"/>
          </p:cNvCxnSpPr>
          <p:nvPr/>
        </p:nvCxnSpPr>
        <p:spPr>
          <a:xfrm>
            <a:off x="4572000" y="634783"/>
            <a:ext cx="0" cy="5328592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5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187869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585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2492896"/>
            <a:ext cx="4464496" cy="11521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s-MX" sz="4000" dirty="0" smtClean="0">
                <a:solidFill>
                  <a:srgbClr val="0000FF"/>
                </a:solidFill>
              </a:rPr>
              <a:t>EQUIPO DE GESTIÓN</a:t>
            </a:r>
            <a:endParaRPr lang="es-CL" sz="4000" dirty="0">
              <a:solidFill>
                <a:srgbClr val="0000FF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624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s-CL" sz="4000" dirty="0" smtClean="0">
                <a:solidFill>
                  <a:srgbClr val="0000FF"/>
                </a:solidFill>
              </a:rPr>
              <a:t>PROYECCIÓN 2015</a:t>
            </a:r>
            <a:endParaRPr lang="es-CL" sz="4000" dirty="0">
              <a:solidFill>
                <a:srgbClr val="0000FF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Marcador de contenido 2"/>
          <p:cNvSpPr txBox="1">
            <a:spLocks/>
          </p:cNvSpPr>
          <p:nvPr/>
        </p:nvSpPr>
        <p:spPr>
          <a:xfrm>
            <a:off x="141905" y="2348880"/>
            <a:ext cx="8640960" cy="3989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defPPr>
              <a:defRPr lang="es-CL"/>
            </a:defPPr>
            <a:lvl1pPr marL="274320" indent="-274320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b="1" cap="all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defRPr>
            </a:lvl1pPr>
            <a:lvl2pPr marL="548640" indent="-182880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/>
            </a:lvl2pPr>
            <a:lvl3pPr lvl="2" indent="-2286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400">
                <a:solidFill>
                  <a:srgbClr val="000099"/>
                </a:solidFill>
              </a:defRPr>
            </a:lvl3pPr>
            <a:lvl4pPr marL="1188720" lvl="3" indent="-2286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000">
                <a:solidFill>
                  <a:srgbClr val="000099"/>
                </a:solidFill>
              </a:defRPr>
            </a:lvl4pPr>
            <a:lvl5pPr marL="1463040" lvl="4" indent="-2286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baseline="0">
                <a:solidFill>
                  <a:srgbClr val="000099"/>
                </a:solidFill>
              </a:defRPr>
            </a:lvl5pPr>
            <a:lvl6pPr marL="1691640" lvl="5" indent="-18288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>
                <a:solidFill>
                  <a:srgbClr val="000099"/>
                </a:solidFill>
              </a:defRPr>
            </a:lvl6pPr>
            <a:lvl7pPr marL="19202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/>
            </a:lvl7pPr>
            <a:lvl8pPr marL="2148840" indent="-18288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/>
            </a:lvl8pPr>
            <a:lvl9pPr marL="23774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/>
            </a:lvl9pPr>
          </a:lstStyle>
          <a:p>
            <a:pPr>
              <a:buClr>
                <a:srgbClr val="000099"/>
              </a:buClr>
            </a:pPr>
            <a:r>
              <a:rPr lang="es-CL" cap="none" dirty="0" smtClean="0"/>
              <a:t> Haciendo el andamiaje para la construcción del PME</a:t>
            </a:r>
          </a:p>
          <a:p>
            <a:pPr lvl="1">
              <a:buClr>
                <a:srgbClr val="000099"/>
              </a:buClr>
            </a:pPr>
            <a:r>
              <a:rPr lang="es-CL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1)	fortalecimiento de los equipos </a:t>
            </a:r>
          </a:p>
          <a:p>
            <a:pPr lvl="1">
              <a:buClr>
                <a:srgbClr val="000099"/>
              </a:buClr>
            </a:pPr>
            <a:r>
              <a:rPr lang="es-CL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Nuevos recursos humanos en inspectoría general</a:t>
            </a:r>
          </a:p>
          <a:p>
            <a:pPr lvl="1">
              <a:buClr>
                <a:srgbClr val="000099"/>
              </a:buClr>
            </a:pPr>
            <a:r>
              <a:rPr lang="es-CL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Centro de recursos de aprendizaje (biblioteca CRA)</a:t>
            </a:r>
          </a:p>
          <a:p>
            <a:pPr lvl="1">
              <a:buClr>
                <a:srgbClr val="000099"/>
              </a:buClr>
            </a:pPr>
            <a:r>
              <a:rPr lang="es-CL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Refuerzo y apoyo a los docentes</a:t>
            </a:r>
          </a:p>
          <a:p>
            <a:pPr lvl="1">
              <a:buClr>
                <a:srgbClr val="000099"/>
              </a:buClr>
            </a:pPr>
            <a:r>
              <a:rPr lang="es-CL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Enfoque en lo pedagógico</a:t>
            </a:r>
          </a:p>
          <a:p>
            <a:pPr lvl="1">
              <a:buClr>
                <a:srgbClr val="000099"/>
              </a:buClr>
            </a:pPr>
            <a:r>
              <a:rPr lang="es-CL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Definición de roles (administrativo / pedagógico)</a:t>
            </a:r>
          </a:p>
          <a:p>
            <a:pPr lvl="1">
              <a:buClr>
                <a:srgbClr val="000099"/>
              </a:buClr>
            </a:pPr>
            <a:r>
              <a:rPr lang="es-CL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Apoyo espiritual y cercano de la Comunidad Religiosa</a:t>
            </a:r>
          </a:p>
          <a:p>
            <a:pPr lvl="1">
              <a:buClr>
                <a:srgbClr val="000099"/>
              </a:buClr>
            </a:pPr>
            <a:endParaRPr lang="es-CL" sz="2400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42639" y="1528611"/>
            <a:ext cx="5381601" cy="707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tabLst>
                <a:tab pos="3830638" algn="l"/>
              </a:tabLst>
            </a:pPr>
            <a:r>
              <a:rPr lang="es-CL" sz="4000" b="1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+mj-lt"/>
                <a:ea typeface="+mj-ea"/>
                <a:cs typeface="+mj-cs"/>
              </a:rPr>
              <a:t>¿En qué estamos?</a:t>
            </a:r>
          </a:p>
        </p:txBody>
      </p:sp>
    </p:spTree>
    <p:extLst>
      <p:ext uri="{BB962C8B-B14F-4D97-AF65-F5344CB8AC3E}">
        <p14:creationId xmlns:p14="http://schemas.microsoft.com/office/powerpoint/2010/main" val="14210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258"/>
            <a:ext cx="9144000" cy="675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48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507413" cy="4892675"/>
          </a:xfr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s-CL" sz="1600" dirty="0"/>
              <a:t>	    </a:t>
            </a:r>
            <a:endParaRPr lang="es-CL" sz="1600" dirty="0" smtClean="0"/>
          </a:p>
          <a:p>
            <a:pPr marL="0" indent="0">
              <a:buNone/>
            </a:pPr>
            <a:endParaRPr lang="es-CL" sz="1600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es-CL" sz="2800" dirty="0" smtClean="0">
                <a:solidFill>
                  <a:srgbClr val="000099"/>
                </a:solidFill>
              </a:rPr>
              <a:t>Enseñar </a:t>
            </a:r>
            <a:r>
              <a:rPr lang="es-CL" sz="2800" dirty="0">
                <a:solidFill>
                  <a:srgbClr val="000099"/>
                </a:solidFill>
              </a:rPr>
              <a:t>siempre en el patio y en la calle como en el salón de clases.</a:t>
            </a:r>
          </a:p>
          <a:p>
            <a:r>
              <a:rPr lang="es-CL" sz="2800" dirty="0">
                <a:solidFill>
                  <a:srgbClr val="000099"/>
                </a:solidFill>
              </a:rPr>
              <a:t>	    Enseñar con la actitud, el gesto y la palabra...</a:t>
            </a:r>
          </a:p>
          <a:p>
            <a:r>
              <a:rPr lang="es-CL" sz="2800" dirty="0">
                <a:solidFill>
                  <a:srgbClr val="000099"/>
                </a:solidFill>
              </a:rPr>
              <a:t> </a:t>
            </a:r>
          </a:p>
          <a:p>
            <a:pPr algn="r"/>
            <a:r>
              <a:rPr lang="es-CL" sz="2800" dirty="0">
                <a:solidFill>
                  <a:srgbClr val="000099"/>
                </a:solidFill>
              </a:rPr>
              <a:t>								Gabriela Mistral</a:t>
            </a:r>
          </a:p>
          <a:p>
            <a:endParaRPr lang="es-ES" sz="1600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>
                <a:solidFill>
                  <a:srgbClr val="0000FF"/>
                </a:solidFill>
              </a:rPr>
              <a:t>REFLEXION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745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259632" y="620688"/>
            <a:ext cx="66967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C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Cuenta pública.</a:t>
            </a:r>
            <a:br>
              <a:rPr lang="es-C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s-C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Gestión marzo 2014</a:t>
            </a:r>
            <a:br>
              <a:rPr lang="es-C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s-C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marzo 2015.</a:t>
            </a: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0" y="3212976"/>
            <a:ext cx="9144000" cy="1872208"/>
          </a:xfrm>
        </p:spPr>
        <p:txBody>
          <a:bodyPr>
            <a:noAutofit/>
          </a:bodyPr>
          <a:lstStyle/>
          <a:p>
            <a:pPr algn="ctr"/>
            <a:r>
              <a:rPr lang="es-MX" sz="4000" dirty="0" smtClean="0">
                <a:solidFill>
                  <a:srgbClr val="000099"/>
                </a:solidFill>
              </a:rPr>
              <a:t>¡¡ Muchas Gracias!!</a:t>
            </a:r>
            <a:endParaRPr lang="es-CL" sz="4000" dirty="0">
              <a:solidFill>
                <a:srgbClr val="000099"/>
              </a:solidFill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407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013"/>
            <a:ext cx="9144000" cy="4897291"/>
          </a:xfrm>
        </p:spPr>
        <p:txBody>
          <a:bodyPr vert="horz" lIns="91440" tIns="45720" rIns="91440" bIns="45720" rtlCol="0">
            <a:normAutofit fontScale="92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Presidenta		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: Sor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Augusta Pedrielli Cleanti</a:t>
            </a:r>
          </a:p>
          <a:p>
            <a:endParaRPr lang="es-ES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Vicepresidenta	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: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Sra. Martina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Saavedra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Flores</a:t>
            </a:r>
          </a:p>
          <a:p>
            <a:pPr marL="274320" lvl="8" indent="-274320">
              <a:buClr>
                <a:schemeClr val="accent1">
                  <a:lumMod val="60000"/>
                  <a:lumOff val="40000"/>
                </a:schemeClr>
              </a:buClr>
            </a:pPr>
            <a:endParaRPr lang="es-ES" sz="2500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274320" lvl="8" indent="-274320">
              <a:buClr>
                <a:schemeClr val="accent1">
                  <a:lumMod val="60000"/>
                  <a:lumOff val="40000"/>
                </a:schemeClr>
              </a:buClr>
            </a:pPr>
            <a:r>
              <a:rPr lang="es-ES" sz="2400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Representante  Legal	</a:t>
            </a:r>
            <a:r>
              <a:rPr lang="es-ES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: </a:t>
            </a:r>
            <a:r>
              <a:rPr lang="es-ES" sz="2400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Sor Verena Bustamante </a:t>
            </a:r>
            <a:r>
              <a:rPr lang="es-ES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Alarcón</a:t>
            </a:r>
            <a:endParaRPr lang="es-ES" sz="2400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274320" lvl="8" indent="-274320">
              <a:buClr>
                <a:schemeClr val="accent1">
                  <a:lumMod val="60000"/>
                  <a:lumOff val="40000"/>
                </a:schemeClr>
              </a:buClr>
            </a:pPr>
            <a:endParaRPr lang="es-ES" sz="2500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Tesorera			: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Sor Augusta Pedrielli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Cleanti</a:t>
            </a:r>
          </a:p>
          <a:p>
            <a:endParaRPr lang="es-ES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274320" lvl="8" indent="-274320">
              <a:buClr>
                <a:schemeClr val="accent1">
                  <a:lumMod val="60000"/>
                  <a:lumOff val="40000"/>
                </a:schemeClr>
              </a:buClr>
            </a:pPr>
            <a:r>
              <a:rPr lang="es-ES" sz="2500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Secretaria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		</a:t>
            </a:r>
            <a:r>
              <a:rPr lang="es-ES" sz="25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: Sor </a:t>
            </a:r>
            <a:r>
              <a:rPr lang="es-ES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Marta </a:t>
            </a:r>
            <a:r>
              <a:rPr lang="es-ES" sz="2400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Cecilia </a:t>
            </a:r>
            <a:r>
              <a:rPr lang="es-ES" sz="24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Vélez</a:t>
            </a:r>
            <a:endParaRPr lang="es-ES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2194560" lvl="8" indent="0">
              <a:buNone/>
            </a:pPr>
            <a:endParaRPr lang="es-ES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Primera Directora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: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Sor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Catterina Rossetto Fantón</a:t>
            </a:r>
          </a:p>
          <a:p>
            <a:endParaRPr lang="es-ES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Segunda Directora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	: Sor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Elena Rodríguez Malaver</a:t>
            </a:r>
            <a:endParaRPr lang="es-ES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57892" y="116632"/>
            <a:ext cx="8229600" cy="78285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rgbClr val="0000FF"/>
                </a:solidFill>
              </a:rPr>
              <a:t>DIRECTORIO FUNDACIÓN</a:t>
            </a:r>
            <a:endParaRPr lang="es-ES" dirty="0">
              <a:solidFill>
                <a:srgbClr val="0000FF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8623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8840"/>
            <a:ext cx="9144000" cy="4437062"/>
          </a:xfr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Representante  Legal	: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Sor Verena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Bustamante Alarcón</a:t>
            </a:r>
          </a:p>
          <a:p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Directora 			: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Sra. Martina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Saavedra Flores</a:t>
            </a:r>
          </a:p>
          <a:p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U.T.P.			: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Sr. Israel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Solís Vera</a:t>
            </a:r>
          </a:p>
          <a:p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Orientadora		: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Sra. Claudia Vargas Mancilla</a:t>
            </a:r>
            <a:endParaRPr lang="es-ES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C. de Pastoral		: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Sor Marta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Cecilia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Vélez</a:t>
            </a:r>
            <a:endParaRPr lang="es-ES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Inspectora General 	: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Sr. Luis </a:t>
            </a: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Paredes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Guerrero</a:t>
            </a:r>
            <a:endParaRPr lang="es-ES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Convivencia Escolar	: 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Sra. Pamela Muñoz Uribe </a:t>
            </a:r>
            <a:endParaRPr lang="es-ES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rgbClr val="0000FF"/>
                </a:solidFill>
              </a:rPr>
              <a:t>EQUIPO DE GESTIÓN </a:t>
            </a:r>
            <a:endParaRPr lang="es-ES" dirty="0">
              <a:solidFill>
                <a:srgbClr val="0000FF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958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rgbClr val="0000FF"/>
                </a:solidFill>
              </a:rPr>
              <a:t>ADMINISTRACIÓN Y FINANZAS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133601"/>
            <a:ext cx="8832994" cy="3743672"/>
          </a:xfr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Administradora		: </a:t>
            </a:r>
            <a:r>
              <a:rPr lang="es-ES" b="1" dirty="0" err="1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Sra.Ruth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Arias </a:t>
            </a:r>
            <a:r>
              <a:rPr lang="es-ES" b="1" dirty="0" err="1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Arias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marL="0" indent="0">
              <a:buNone/>
            </a:pPr>
            <a:endParaRPr lang="es-ES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Contador General	: Sr. Manuel Hernández Barría</a:t>
            </a:r>
          </a:p>
          <a:p>
            <a:endParaRPr lang="es-ES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Secretaria 		: Srta. Verónica Candia González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156758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176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4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rgbClr val="0000FF"/>
                </a:solidFill>
              </a:rPr>
              <a:t>CONSEJO ESCOLAR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133600"/>
            <a:ext cx="8784976" cy="4525963"/>
          </a:xfr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2000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Representante  Legal	: Sor Verena Bustamante Alarcón</a:t>
            </a:r>
            <a:endParaRPr lang="es-ES" sz="2000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sz="2000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Directora 			: Sra. Martina Saavedra </a:t>
            </a:r>
            <a:r>
              <a:rPr lang="es-ES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Flores</a:t>
            </a:r>
            <a:endParaRPr lang="es-ES" sz="2000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Centro de  Educadores	: Sra. Miryam Mansilla Vásquez</a:t>
            </a:r>
          </a:p>
          <a:p>
            <a:r>
              <a:rPr lang="es-ES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Centro de Estudiantes	: Sr. Francisco Arteaga Pinochet</a:t>
            </a:r>
          </a:p>
          <a:p>
            <a:r>
              <a:rPr lang="es-ES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Centro  de Padres		: Sra. Margarita Bravo Catalán</a:t>
            </a:r>
          </a:p>
          <a:p>
            <a:r>
              <a:rPr lang="es-ES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Asistentes de la Educación	: Sra. Marta Rebolledo González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8955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229600" cy="4525963"/>
          </a:xfr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43 </a:t>
            </a:r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Profesores</a:t>
            </a: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4 Educadoras </a:t>
            </a:r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de Párvulos  </a:t>
            </a:r>
            <a:endParaRPr lang="es-ES" b="1" cap="all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 Psicopedagoga</a:t>
            </a: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 educadora diferencial</a:t>
            </a:r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 Psicóloga</a:t>
            </a: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2 Docentes en el CRA (una coordinadora y una encargada)</a:t>
            </a:r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39282" cy="164219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s-ES" dirty="0" smtClean="0">
                <a:solidFill>
                  <a:srgbClr val="0000FF"/>
                </a:solidFill>
              </a:rPr>
              <a:t/>
            </a:r>
            <a:br>
              <a:rPr lang="es-ES" dirty="0" smtClean="0">
                <a:solidFill>
                  <a:srgbClr val="0000FF"/>
                </a:solidFill>
              </a:rPr>
            </a:br>
            <a:r>
              <a:rPr lang="es-ES" dirty="0">
                <a:solidFill>
                  <a:srgbClr val="0000FF"/>
                </a:solidFill>
              </a:rPr>
              <a:t/>
            </a:r>
            <a:br>
              <a:rPr lang="es-ES" dirty="0">
                <a:solidFill>
                  <a:srgbClr val="0000FF"/>
                </a:solidFill>
              </a:rPr>
            </a:br>
            <a:r>
              <a:rPr lang="es-ES" dirty="0" smtClean="0">
                <a:solidFill>
                  <a:srgbClr val="0000FF"/>
                </a:solidFill>
              </a:rPr>
              <a:t/>
            </a:r>
            <a:br>
              <a:rPr lang="es-ES" dirty="0" smtClean="0">
                <a:solidFill>
                  <a:srgbClr val="0000FF"/>
                </a:solidFill>
              </a:rPr>
            </a:br>
            <a:r>
              <a:rPr lang="es-ES" dirty="0" smtClean="0">
                <a:solidFill>
                  <a:srgbClr val="0000FF"/>
                </a:solidFill>
              </a:rPr>
              <a:t>RECURSOS HUMANOS</a:t>
            </a:r>
            <a:br>
              <a:rPr lang="es-ES" dirty="0" smtClean="0">
                <a:solidFill>
                  <a:srgbClr val="0000FF"/>
                </a:solidFill>
              </a:rPr>
            </a:br>
            <a:r>
              <a:rPr lang="es-ES" dirty="0" smtClean="0">
                <a:solidFill>
                  <a:srgbClr val="0000FF"/>
                </a:solidFill>
              </a:rPr>
              <a:t>PERSONAL DOCENTE </a:t>
            </a:r>
            <a:br>
              <a:rPr lang="es-ES" dirty="0" smtClean="0">
                <a:solidFill>
                  <a:srgbClr val="0000FF"/>
                </a:solidFill>
              </a:rPr>
            </a:br>
            <a:r>
              <a:rPr lang="es-ES" dirty="0" smtClean="0">
                <a:solidFill>
                  <a:srgbClr val="0000FF"/>
                </a:solidFill>
              </a:rPr>
              <a:t>  </a:t>
            </a:r>
            <a:endParaRPr lang="es-ES" dirty="0">
              <a:solidFill>
                <a:srgbClr val="0000FF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671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 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Secretaria</a:t>
            </a:r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2  Inspectores 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docentes</a:t>
            </a:r>
          </a:p>
          <a:p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 encargado de informática</a:t>
            </a: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6 ASISTENTES DE EDUCACIÓN 1° Y 2° BÁSICO</a:t>
            </a:r>
          </a:p>
          <a:p>
            <a:pPr marL="0" indent="0">
              <a:buNone/>
            </a:pP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  </a:t>
            </a:r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4 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Asistentes de EDUCACIÓN PARVULARIA </a:t>
            </a:r>
          </a:p>
          <a:p>
            <a:pPr marL="0" indent="0">
              <a:buNone/>
            </a:pP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   1 asistente de biblioteca</a:t>
            </a:r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10  </a:t>
            </a:r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Auxiliares de Servicio</a:t>
            </a:r>
          </a:p>
          <a:p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 Auxiliar paramédico en enfermería</a:t>
            </a:r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1 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Encargada </a:t>
            </a:r>
            <a:r>
              <a:rPr lang="es-ES" b="1" cap="all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del Centro de </a:t>
            </a:r>
            <a:r>
              <a:rPr lang="es-ES" b="1" cap="all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Multicopiado y </a:t>
            </a:r>
            <a:r>
              <a:rPr lang="es-ES" b="1" cap="all" dirty="0" err="1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pae</a:t>
            </a:r>
            <a:endParaRPr lang="es-ES" b="1" cap="all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65293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rgbClr val="0000FF"/>
                </a:solidFill>
              </a:rPr>
              <a:t>ASISTENTES DE LA EDUCACIÓN</a:t>
            </a:r>
            <a:endParaRPr lang="es-ES" dirty="0">
              <a:solidFill>
                <a:srgbClr val="0000FF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84" y="63478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040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705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rgbClr val="0000FF"/>
                </a:solidFill>
              </a:rPr>
              <a:t>RECURSOS TECNOLÓGICOS</a:t>
            </a:r>
            <a:endParaRPr lang="es-ES" sz="4000" dirty="0">
              <a:solidFill>
                <a:srgbClr val="0000FF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72632" cy="4608785"/>
          </a:xfr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 fontScale="8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b="1" dirty="0" err="1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Syscol</a:t>
            </a:r>
            <a:endParaRPr lang="es-ES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CL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LECTOR biométrico CONTROL DE ASISTENCIA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Software corrector de pruebas, que incluye escáner (procesar pruebas en formato SIMCE, SIMCE INGLÉS, PSU, análisis, estadísticas, notas, 25 A 50 hojas por minuto) </a:t>
            </a:r>
            <a:endParaRPr lang="es-ES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Habilitación DE LA SALA DE MULTICOPIADO (2 multicopiadoras de alta velocidad, impresora multifuncional de alto tráfico, 1 pc con acceso a la red 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20 MEGAS de enlace dedicado  en fibra óptica  y nueva central telefónica.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Habilitación de nuevos accesos al colegio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Tecnología en gimnasio (cambio de piso telón electrónico, proyector HD, instalación de todos los equipos de amplificación y capacitación en audio.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Red </a:t>
            </a:r>
            <a:r>
              <a:rPr lang="es-ES" b="1" dirty="0" err="1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alambrica</a:t>
            </a: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en sala de básica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Completar habilitación de proyectores en aulas </a:t>
            </a:r>
            <a:endParaRPr lang="es-ES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5902" y="5943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737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229600" cy="8080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rgbClr val="0000FF"/>
                </a:solidFill>
              </a:rPr>
              <a:t>RECURSOS TECNOLÓGICOS</a:t>
            </a:r>
            <a:endParaRPr lang="es-ES" sz="4000" dirty="0">
              <a:solidFill>
                <a:srgbClr val="0000FF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9129" y="2420888"/>
            <a:ext cx="9012506" cy="3888705"/>
          </a:xfrm>
          <a:ln>
            <a:solidFill>
              <a:srgbClr val="00B050"/>
            </a:solidFill>
          </a:ln>
        </p:spPr>
        <p:txBody>
          <a:bodyPr vert="horz" lIns="91440" tIns="45720" rIns="91440" bIns="45720" numCol="2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Clr>
                <a:srgbClr val="7030A0"/>
              </a:buClr>
              <a:buNone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CARACTERÍSTICAS PRINCIPALES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Gestión curricular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Administración de alumnos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Administración de padres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Administración de docentes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Configuración de cursos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Configuración de asignaturas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Fusión personalizada de asignaturas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Calificaciones y concentraciones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endParaRPr lang="es-CL" sz="2000" b="1" dirty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>
              <a:buClr>
                <a:srgbClr val="7030A0"/>
              </a:buClr>
              <a:buNone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Control de asistencia y atrasos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Informes de personalidad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Informes objetivos transversales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Párvulos, básica y media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Control de las observaciones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Administración de bibliotecas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Registro de entrevistas y enfermería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Informes y reportes al </a:t>
            </a:r>
            <a:r>
              <a:rPr lang="es-CL" sz="2000" b="1" dirty="0" err="1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mineduc</a:t>
            </a: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CL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Traspaso datos al SIGE</a:t>
            </a:r>
          </a:p>
          <a:p>
            <a:pPr>
              <a:buClr>
                <a:srgbClr val="7030A0"/>
              </a:buClr>
              <a:buFont typeface="Symbol" panose="05050102010706020507" pitchFamily="18" charset="2"/>
              <a:buChar char=""/>
            </a:pPr>
            <a:r>
              <a:rPr lang="es-MX" sz="2000" b="1" dirty="0" err="1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Notasnet</a:t>
            </a:r>
            <a:r>
              <a:rPr lang="es-MX" sz="2000" b="1" dirty="0" smtClean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es-ES" sz="2000" b="1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es-ES" sz="2000" b="1" cap="all" dirty="0" smtClean="0">
              <a:ln w="0"/>
              <a:solidFill>
                <a:srgbClr val="000099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302926"/>
            <a:ext cx="768098" cy="893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3089" y="1556792"/>
            <a:ext cx="8086150" cy="786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840966" y="101208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7030A0"/>
              </a:buClr>
            </a:pPr>
            <a:r>
              <a:rPr lang="es-ES" b="1" dirty="0">
                <a:ln w="0"/>
                <a:solidFill>
                  <a:srgbClr val="000099"/>
                </a:solidFill>
                <a:effectLst>
                  <a:reflection blurRad="12700" stA="50000" endPos="50000" dist="5000" dir="5400000" sy="-100000" rotWithShape="0"/>
                </a:effectLst>
              </a:rPr>
              <a:t>SYSCOL: SISTEMAS DE NOTAS EN LÍNEA</a:t>
            </a:r>
          </a:p>
        </p:txBody>
      </p:sp>
    </p:spTree>
    <p:extLst>
      <p:ext uri="{BB962C8B-B14F-4D97-AF65-F5344CB8AC3E}">
        <p14:creationId xmlns:p14="http://schemas.microsoft.com/office/powerpoint/2010/main" val="341747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ja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2.xml><?xml version="1.0" encoding="utf-8"?>
<a:themeOverride xmlns:a="http://schemas.openxmlformats.org/drawingml/2006/main">
  <a:clrScheme name="Paja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2562</TotalTime>
  <Words>573</Words>
  <Application>Microsoft Office PowerPoint</Application>
  <PresentationFormat>Presentación en pantalla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Paja</vt:lpstr>
      <vt:lpstr>Presentación de PowerPoint</vt:lpstr>
      <vt:lpstr>DIRECTORIO FUNDACIÓN</vt:lpstr>
      <vt:lpstr>EQUIPO DE GESTIÓN </vt:lpstr>
      <vt:lpstr>ADMINISTRACIÓN Y FINANZAS</vt:lpstr>
      <vt:lpstr>CONSEJO ESCOLAR</vt:lpstr>
      <vt:lpstr>   RECURSOS HUMANOS PERSONAL DOCENTE    </vt:lpstr>
      <vt:lpstr>ASISTENTES DE LA EDUCACIÓN</vt:lpstr>
      <vt:lpstr>RECURSOS TECNOLÓGICOS</vt:lpstr>
      <vt:lpstr>RECURSOS TECNOLÓGICOS</vt:lpstr>
      <vt:lpstr>Presentación de PowerPoint</vt:lpstr>
      <vt:lpstr>NUEVA INFRAESTRUCTURA </vt:lpstr>
      <vt:lpstr>BENEFICIOS ENTREGADOS A LOS ESTUDIANTES </vt:lpstr>
      <vt:lpstr>INDICADORES DE EFICIENCIA INTERNA</vt:lpstr>
      <vt:lpstr> REDES DE APOYO</vt:lpstr>
      <vt:lpstr>EQUIPO DE GESTIÓN</vt:lpstr>
      <vt:lpstr>PROYECCIÓN 2015</vt:lpstr>
      <vt:lpstr>Presentación de PowerPoint</vt:lpstr>
      <vt:lpstr>REFLEXION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Meza</dc:creator>
  <cp:lastModifiedBy>Jaime</cp:lastModifiedBy>
  <cp:revision>92</cp:revision>
  <cp:lastPrinted>2015-04-08T23:09:55Z</cp:lastPrinted>
  <dcterms:created xsi:type="dcterms:W3CDTF">2013-03-27T14:56:48Z</dcterms:created>
  <dcterms:modified xsi:type="dcterms:W3CDTF">2015-04-13T14:19:38Z</dcterms:modified>
</cp:coreProperties>
</file>